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57" r:id="rId6"/>
    <p:sldId id="258" r:id="rId7"/>
    <p:sldId id="259" r:id="rId8"/>
    <p:sldId id="261" r:id="rId9"/>
    <p:sldId id="260" r:id="rId10"/>
    <p:sldId id="262" r:id="rId11"/>
    <p:sldId id="263" r:id="rId12"/>
    <p:sldId id="265" r:id="rId13"/>
    <p:sldId id="264" r:id="rId14"/>
    <p:sldId id="266" r:id="rId15"/>
    <p:sldId id="268" r:id="rId16"/>
    <p:sldId id="267" r:id="rId17"/>
    <p:sldId id="270"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chiel Huizer" initials="MH" lastIdx="1" clrIdx="0">
    <p:extLst>
      <p:ext uri="{19B8F6BF-5375-455C-9EA6-DF929625EA0E}">
        <p15:presenceInfo xmlns:p15="http://schemas.microsoft.com/office/powerpoint/2012/main" userId="S::m.huizer@helicon.nl::6bc960c0-5d73-417d-ac74-793b77e588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FF00"/>
    <a:srgbClr val="000644"/>
    <a:srgbClr val="B8A1FF"/>
    <a:srgbClr val="431F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EF90D5-619D-4F2F-A6D1-11FFAA2D9E3B}" v="13" dt="2021-09-03T08:14:35.210"/>
  </p1510:revLst>
</p1510:revInfo>
</file>

<file path=ppt/tableStyles.xml><?xml version="1.0" encoding="utf-8"?>
<a:tblStyleLst xmlns:a="http://schemas.openxmlformats.org/drawingml/2006/main" def="{5C22544A-7EE6-4342-B048-85BDC9FD1C3A}">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7" d="100"/>
          <a:sy n="87" d="100"/>
        </p:scale>
        <p:origin x="51"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631538-1FC0-48D9-B70E-2DC3874948F2}" type="datetimeFigureOut">
              <a:rPr lang="nl-NL" smtClean="0"/>
              <a:t>5-10-2022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CD9B25-5126-4124-8E8A-22611371FAEC}" type="slidenum">
              <a:rPr lang="nl-NL" smtClean="0"/>
              <a:t>‹nr.›</a:t>
            </a:fld>
            <a:endParaRPr lang="nl-NL"/>
          </a:p>
        </p:txBody>
      </p:sp>
    </p:spTree>
    <p:extLst>
      <p:ext uri="{BB962C8B-B14F-4D97-AF65-F5344CB8AC3E}">
        <p14:creationId xmlns:p14="http://schemas.microsoft.com/office/powerpoint/2010/main" val="3334477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5-10-2022</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905244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5-10-2022</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92027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FF87D9-0B69-41E6-BCC7-2A763CFB964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5094E34-B709-4148-AAD2-3E31B39B38C8}"/>
              </a:ext>
            </a:extLst>
          </p:cNvPr>
          <p:cNvSpPr>
            <a:spLocks noGrp="1"/>
          </p:cNvSpPr>
          <p:nvPr>
            <p:ph type="dt" sz="half" idx="10"/>
          </p:nvPr>
        </p:nvSpPr>
        <p:spPr/>
        <p:txBody>
          <a:bodyPr/>
          <a:lstStyle/>
          <a:p>
            <a:fld id="{B9E8D4D1-00C4-4E8E-99A5-8D1DF5379DBE}" type="datetimeFigureOut">
              <a:rPr lang="nl-NL" smtClean="0"/>
              <a:t>5-10-2022</a:t>
            </a:fld>
            <a:endParaRPr lang="nl-NL"/>
          </a:p>
        </p:txBody>
      </p:sp>
      <p:sp>
        <p:nvSpPr>
          <p:cNvPr id="4" name="Tijdelijke aanduiding voor voettekst 3">
            <a:extLst>
              <a:ext uri="{FF2B5EF4-FFF2-40B4-BE49-F238E27FC236}">
                <a16:creationId xmlns:a16="http://schemas.microsoft.com/office/drawing/2014/main" id="{DAB07FF9-DFE7-4583-9ED1-72016D530BF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A20854E-98DB-41E1-A8DE-A42436926A4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875448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5-10-2022</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pic>
        <p:nvPicPr>
          <p:cNvPr id="7" name="Vormentaal">
            <a:extLst>
              <a:ext uri="{FF2B5EF4-FFF2-40B4-BE49-F238E27FC236}">
                <a16:creationId xmlns:a16="http://schemas.microsoft.com/office/drawing/2014/main" id="{2074DCA5-5660-40C3-B12B-972CD979B84F}"/>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8" name="Afbeelding 7">
            <a:extLst>
              <a:ext uri="{FF2B5EF4-FFF2-40B4-BE49-F238E27FC236}">
                <a16:creationId xmlns:a16="http://schemas.microsoft.com/office/drawing/2014/main" id="{7BC48F74-8E96-4434-A02B-EA3EE1F88D74}"/>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399625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eur05.safelinks.protection.outlook.com/?url=https%3A%2F%2Fwww.npostart.nl%2FBV_101408867&amp;amp;data=05%7C01%7Cm.huizer%40yuverta.nl%7C20bc4c846bf947aa237508daa548cd60%7Cfba70c8016c24415a402fca38335609a%7C0%7C0%7C638004029714469474%7CUnknown%7CTWFpbGZsb3d8eyJWIjoiMC4wLjAwMDAiLCJQIjoiV2luMzIiLCJBTiI6Ik1haWwiLCJXVCI6Mn0%3D%7C2000%7C%7C%7C&amp;amp;sdata=6%2BlFoDh2dMQqJEAxHviZ5wk6U8dmShubolbWmU%2FhqDw%3D&amp;amp;reserved=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nl-NL" sz="4400" dirty="0">
              <a:solidFill>
                <a:srgbClr val="B8A1FF"/>
              </a:solidFill>
              <a:latin typeface="Arial" panose="020B0604020202020204" pitchFamily="34" charset="0"/>
              <a:cs typeface="Arial" panose="020B0604020202020204" pitchFamily="34" charset="0"/>
            </a:endParaRPr>
          </a:p>
        </p:txBody>
      </p:sp>
      <p:sp>
        <p:nvSpPr>
          <p:cNvPr id="5" name="Tijdelijke aanduiding voor inhoud 5">
            <a:extLst>
              <a:ext uri="{FF2B5EF4-FFF2-40B4-BE49-F238E27FC236}">
                <a16:creationId xmlns:a16="http://schemas.microsoft.com/office/drawing/2014/main" id="{D3700955-4AB3-462E-A398-76CFA58BDAB0}"/>
              </a:ext>
            </a:extLst>
          </p:cNvPr>
          <p:cNvSpPr txBox="1">
            <a:spLocks/>
          </p:cNvSpPr>
          <p:nvPr/>
        </p:nvSpPr>
        <p:spPr>
          <a:xfrm>
            <a:off x="8733347" y="1736252"/>
            <a:ext cx="2562138" cy="20328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200" b="1" dirty="0">
                <a:solidFill>
                  <a:srgbClr val="000644"/>
                </a:solidFill>
                <a:latin typeface="Arial" panose="020B0604020202020204" pitchFamily="34" charset="0"/>
                <a:cs typeface="Arial" panose="020B0604020202020204" pitchFamily="34" charset="0"/>
              </a:rPr>
              <a:t>Specialisatie Vrijetijd</a:t>
            </a:r>
            <a:endParaRPr lang="nl-NL" sz="1200" b="1" dirty="0">
              <a:solidFill>
                <a:srgbClr val="B8A1FF"/>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nl-NL" sz="1200" dirty="0">
                <a:solidFill>
                  <a:schemeClr val="bg1">
                    <a:lumMod val="85000"/>
                  </a:schemeClr>
                </a:solidFill>
                <a:latin typeface="Arial" panose="020B0604020202020204" pitchFamily="34" charset="0"/>
                <a:cs typeface="Arial" panose="020B0604020202020204" pitchFamily="34" charset="0"/>
              </a:rPr>
              <a:t>Leisure regie</a:t>
            </a:r>
          </a:p>
          <a:p>
            <a:pPr>
              <a:buFont typeface="Wingdings" panose="05000000000000000000" pitchFamily="2" charset="2"/>
              <a:buChar char="q"/>
            </a:pPr>
            <a:r>
              <a:rPr lang="nl-NL" sz="1200" dirty="0">
                <a:solidFill>
                  <a:schemeClr val="bg1">
                    <a:lumMod val="85000"/>
                  </a:schemeClr>
                </a:solidFill>
                <a:latin typeface="Arial" panose="020B0604020202020204" pitchFamily="34" charset="0"/>
                <a:cs typeface="Arial" panose="020B0604020202020204" pitchFamily="34" charset="0"/>
              </a:rPr>
              <a:t>Theoretisch kader</a:t>
            </a:r>
          </a:p>
          <a:p>
            <a:pPr>
              <a:buFont typeface="Wingdings" panose="05000000000000000000" pitchFamily="2" charset="2"/>
              <a:buChar char="q"/>
            </a:pPr>
            <a:r>
              <a:rPr lang="nl-NL" sz="1200" dirty="0">
                <a:solidFill>
                  <a:schemeClr val="bg1">
                    <a:lumMod val="85000"/>
                  </a:schemeClr>
                </a:solidFill>
                <a:latin typeface="Arial" panose="020B0604020202020204" pitchFamily="34" charset="0"/>
                <a:cs typeface="Arial" panose="020B0604020202020204" pitchFamily="34" charset="0"/>
              </a:rPr>
              <a:t>Piushaven probleemstelling</a:t>
            </a: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1915405" y="1727561"/>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800" b="1" dirty="0">
                <a:solidFill>
                  <a:srgbClr val="000644"/>
                </a:solidFill>
                <a:latin typeface="Arial" panose="020B0604020202020204" pitchFamily="34" charset="0"/>
                <a:cs typeface="Arial" panose="020B0604020202020204" pitchFamily="34" charset="0"/>
              </a:rPr>
              <a:t>Begrippen</a:t>
            </a:r>
          </a:p>
          <a:p>
            <a:pPr>
              <a:buFont typeface="Wingdings" panose="05000000000000000000" pitchFamily="2" charset="2"/>
              <a:buChar char="ü"/>
            </a:pPr>
            <a:r>
              <a:rPr lang="nl-NL" sz="1800" dirty="0">
                <a:latin typeface="Arial" panose="020B0604020202020204" pitchFamily="34" charset="0"/>
                <a:cs typeface="Arial" panose="020B0604020202020204" pitchFamily="34" charset="0"/>
              </a:rPr>
              <a:t>De stappen in Leisure regie</a:t>
            </a: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extLst>
              <p:ext uri="{D42A27DB-BD31-4B8C-83A1-F6EECF244321}">
                <p14:modId xmlns:p14="http://schemas.microsoft.com/office/powerpoint/2010/main" val="2151693974"/>
              </p:ext>
            </p:extLst>
          </p:nvPr>
        </p:nvGraphicFramePr>
        <p:xfrm>
          <a:off x="2032961" y="616152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0" strike="sngStrike" kern="1200" dirty="0">
                          <a:solidFill>
                            <a:schemeClr val="bg1">
                              <a:lumMod val="75000"/>
                            </a:schemeClr>
                          </a:solidFill>
                        </a:rPr>
                        <a:t>Week 1</a:t>
                      </a:r>
                      <a:endParaRPr lang="nl-NL" sz="1200" b="0" strike="sngStrike" kern="1200" dirty="0">
                        <a:solidFill>
                          <a:schemeClr val="bg1">
                            <a:lumMod val="75000"/>
                          </a:schemeClr>
                        </a:solidFill>
                        <a:latin typeface="+mn-lt"/>
                        <a:ea typeface="+mn-ea"/>
                        <a:cs typeface="+mn-cs"/>
                      </a:endParaRPr>
                    </a:p>
                  </a:txBody>
                  <a:tcPr anchor="ctr"/>
                </a:tc>
                <a:tc>
                  <a:txBody>
                    <a:bodyPr/>
                    <a:lstStyle/>
                    <a:p>
                      <a:pPr marL="0" algn="ctr" defTabSz="914400" rtl="0" eaLnBrk="1" latinLnBrk="0" hangingPunct="1"/>
                      <a:r>
                        <a:rPr lang="nl-NL" sz="1200" b="0" strike="sngStrike" kern="1200" dirty="0">
                          <a:solidFill>
                            <a:schemeClr val="bg1">
                              <a:lumMod val="75000"/>
                            </a:schemeClr>
                          </a:solidFill>
                        </a:rPr>
                        <a:t>Week 2</a:t>
                      </a:r>
                      <a:endParaRPr lang="nl-NL" sz="1200" b="0" strike="sngStrike" kern="1200" dirty="0">
                        <a:solidFill>
                          <a:schemeClr val="bg1">
                            <a:lumMod val="75000"/>
                          </a:schemeClr>
                        </a:solidFill>
                        <a:latin typeface="+mn-lt"/>
                        <a:ea typeface="+mn-ea"/>
                        <a:cs typeface="+mn-cs"/>
                      </a:endParaRPr>
                    </a:p>
                  </a:txBody>
                  <a:tcPr anchor="ctr"/>
                </a:tc>
                <a:tc>
                  <a:txBody>
                    <a:bodyPr/>
                    <a:lstStyle/>
                    <a:p>
                      <a:pPr algn="ctr"/>
                      <a:r>
                        <a:rPr lang="nl-NL" sz="1200" b="0" strike="sngStrike" kern="1200" dirty="0">
                          <a:solidFill>
                            <a:schemeClr val="bg1">
                              <a:lumMod val="75000"/>
                            </a:schemeClr>
                          </a:solidFill>
                        </a:rPr>
                        <a:t>Week 3</a:t>
                      </a:r>
                      <a:endParaRPr lang="nl-NL" sz="1200" b="0" strike="sngStrike" kern="1200" dirty="0">
                        <a:solidFill>
                          <a:schemeClr val="bg1">
                            <a:lumMod val="75000"/>
                          </a:schemeClr>
                        </a:solidFill>
                        <a:latin typeface="+mn-lt"/>
                        <a:ea typeface="+mn-ea"/>
                        <a:cs typeface="+mn-cs"/>
                      </a:endParaRPr>
                    </a:p>
                  </a:txBody>
                  <a:tcPr anchor="ctr"/>
                </a:tc>
                <a:tc>
                  <a:txBody>
                    <a:bodyPr/>
                    <a:lstStyle/>
                    <a:p>
                      <a:pPr algn="ctr"/>
                      <a:r>
                        <a:rPr lang="nl-NL" sz="1200" b="0" strike="sngStrike" kern="1200" dirty="0">
                          <a:solidFill>
                            <a:schemeClr val="bg1">
                              <a:lumMod val="65000"/>
                            </a:schemeClr>
                          </a:solidFill>
                        </a:rPr>
                        <a:t>Week 4</a:t>
                      </a:r>
                      <a:endParaRPr lang="nl-NL" sz="1200" b="0" strike="sngStrike" kern="1200" dirty="0">
                        <a:solidFill>
                          <a:schemeClr val="bg1">
                            <a:lumMod val="65000"/>
                          </a:schemeClr>
                        </a:solidFill>
                        <a:latin typeface="+mn-lt"/>
                        <a:ea typeface="+mn-ea"/>
                        <a:cs typeface="+mn-cs"/>
                      </a:endParaRPr>
                    </a:p>
                  </a:txBody>
                  <a:tcPr anchor="ctr"/>
                </a:tc>
                <a:tc>
                  <a:txBody>
                    <a:bodyPr/>
                    <a:lstStyle/>
                    <a:p>
                      <a:pPr algn="ctr"/>
                      <a:r>
                        <a:rPr lang="nl-NL" sz="1200" b="1" kern="1200" dirty="0">
                          <a:solidFill>
                            <a:schemeClr val="tx1">
                              <a:lumMod val="95000"/>
                              <a:lumOff val="5000"/>
                            </a:schemeClr>
                          </a:solidFill>
                        </a:rPr>
                        <a:t>Week 5</a:t>
                      </a:r>
                      <a:endParaRPr lang="nl-NL" sz="1200" b="1" kern="1200" dirty="0">
                        <a:solidFill>
                          <a:schemeClr val="tx1">
                            <a:lumMod val="95000"/>
                            <a:lumOff val="5000"/>
                          </a:schemeClr>
                        </a:solidFill>
                        <a:latin typeface="+mn-lt"/>
                        <a:ea typeface="+mn-ea"/>
                        <a:cs typeface="+mn-cs"/>
                      </a:endParaRPr>
                    </a:p>
                  </a:txBody>
                  <a:tcPr anchor="ctr"/>
                </a:tc>
                <a:tc>
                  <a:txBody>
                    <a:bodyPr/>
                    <a:lstStyle/>
                    <a:p>
                      <a:pPr algn="ctr"/>
                      <a:r>
                        <a:rPr lang="nl-NL" sz="1200" dirty="0">
                          <a:solidFill>
                            <a:schemeClr val="bg1">
                              <a:lumMod val="85000"/>
                            </a:schemeClr>
                          </a:solidFill>
                        </a:rPr>
                        <a:t>Week 6</a:t>
                      </a:r>
                    </a:p>
                  </a:txBody>
                  <a:tcPr anchor="ctr"/>
                </a:tc>
                <a:tc>
                  <a:txBody>
                    <a:bodyPr/>
                    <a:lstStyle/>
                    <a:p>
                      <a:pPr algn="ctr"/>
                      <a:r>
                        <a:rPr lang="nl-NL" sz="1200" dirty="0">
                          <a:solidFill>
                            <a:schemeClr val="bg1">
                              <a:lumMod val="85000"/>
                            </a:schemeClr>
                          </a:solidFill>
                        </a:rPr>
                        <a:t>Week 7</a:t>
                      </a:r>
                    </a:p>
                  </a:txBody>
                  <a:tcPr anchor="ctr"/>
                </a:tc>
                <a:tc>
                  <a:txBody>
                    <a:bodyPr/>
                    <a:lstStyle/>
                    <a:p>
                      <a:pPr algn="ctr"/>
                      <a:r>
                        <a:rPr lang="nl-NL" sz="1200" dirty="0">
                          <a:solidFill>
                            <a:schemeClr val="bg1">
                              <a:lumMod val="85000"/>
                            </a:schemeClr>
                          </a:solidFill>
                        </a:rPr>
                        <a:t>Week 8</a:t>
                      </a:r>
                    </a:p>
                  </a:txBody>
                  <a:tcPr anchor="ctr"/>
                </a:tc>
                <a:tc>
                  <a:txBody>
                    <a:bodyPr/>
                    <a:lstStyle/>
                    <a:p>
                      <a:pPr algn="ctr"/>
                      <a:r>
                        <a:rPr lang="nl-NL" sz="1200" dirty="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8" name="Afbeelding 7">
            <a:extLst>
              <a:ext uri="{FF2B5EF4-FFF2-40B4-BE49-F238E27FC236}">
                <a16:creationId xmlns:a16="http://schemas.microsoft.com/office/drawing/2014/main" id="{272DB993-96F3-4002-941E-7B94050E844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6112"/>
          <a:stretch/>
        </p:blipFill>
        <p:spPr>
          <a:xfrm>
            <a:off x="896515" y="1736252"/>
            <a:ext cx="836782" cy="701959"/>
          </a:xfrm>
          <a:prstGeom prst="rect">
            <a:avLst/>
          </a:prstGeom>
        </p:spPr>
      </p:pic>
      <p:sp>
        <p:nvSpPr>
          <p:cNvPr id="10" name="Tijdelijke aanduiding voor inhoud 5">
            <a:extLst>
              <a:ext uri="{FF2B5EF4-FFF2-40B4-BE49-F238E27FC236}">
                <a16:creationId xmlns:a16="http://schemas.microsoft.com/office/drawing/2014/main" id="{60253159-9685-4938-B8A7-8D90D4ABB2F1}"/>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200" b="1" dirty="0">
                <a:solidFill>
                  <a:srgbClr val="000644"/>
                </a:solidFill>
                <a:latin typeface="Arial" panose="020B0604020202020204" pitchFamily="34" charset="0"/>
                <a:cs typeface="Arial" panose="020B0604020202020204" pitchFamily="34" charset="0"/>
              </a:rPr>
              <a:t>IBS Toetsing</a:t>
            </a:r>
          </a:p>
          <a:p>
            <a:pPr>
              <a:buFont typeface="Wingdings" panose="05000000000000000000" pitchFamily="2" charset="2"/>
              <a:buChar char="ü"/>
            </a:pPr>
            <a:r>
              <a:rPr lang="nl-NL" sz="1200" dirty="0">
                <a:latin typeface="Arial" panose="020B0604020202020204" pitchFamily="34" charset="0"/>
                <a:cs typeface="Arial" panose="020B0604020202020204" pitchFamily="34" charset="0"/>
              </a:rPr>
              <a:t> Kennistoets</a:t>
            </a:r>
          </a:p>
          <a:p>
            <a:pPr>
              <a:buFont typeface="Wingdings" panose="05000000000000000000" pitchFamily="2" charset="2"/>
              <a:buChar char="ü"/>
            </a:pPr>
            <a:r>
              <a:rPr lang="nl-NL" sz="1200" dirty="0">
                <a:latin typeface="Arial" panose="020B0604020202020204" pitchFamily="34" charset="0"/>
                <a:cs typeface="Arial" panose="020B0604020202020204" pitchFamily="34" charset="0"/>
              </a:rPr>
              <a:t> Verantwoording</a:t>
            </a:r>
          </a:p>
          <a:p>
            <a:pPr>
              <a:buFont typeface="Wingdings" panose="05000000000000000000" pitchFamily="2" charset="2"/>
              <a:buChar char="q"/>
            </a:pPr>
            <a:r>
              <a:rPr lang="nl-NL" sz="1200" dirty="0">
                <a:solidFill>
                  <a:schemeClr val="bg1">
                    <a:lumMod val="85000"/>
                  </a:schemeClr>
                </a:solidFill>
                <a:latin typeface="Arial" panose="020B0604020202020204" pitchFamily="34" charset="0"/>
                <a:cs typeface="Arial" panose="020B0604020202020204" pitchFamily="34" charset="0"/>
              </a:rPr>
              <a:t> Presentatie</a:t>
            </a:r>
          </a:p>
        </p:txBody>
      </p:sp>
      <p:pic>
        <p:nvPicPr>
          <p:cNvPr id="11" name="Afbeelding 10">
            <a:extLst>
              <a:ext uri="{FF2B5EF4-FFF2-40B4-BE49-F238E27FC236}">
                <a16:creationId xmlns:a16="http://schemas.microsoft.com/office/drawing/2014/main" id="{A72F2EFB-702C-4409-A49D-663AAFCEF81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sp>
        <p:nvSpPr>
          <p:cNvPr id="2" name="Tekstvak 1">
            <a:extLst>
              <a:ext uri="{FF2B5EF4-FFF2-40B4-BE49-F238E27FC236}">
                <a16:creationId xmlns:a16="http://schemas.microsoft.com/office/drawing/2014/main" id="{DE50171D-911D-403A-A5E0-69900C0AA1FF}"/>
              </a:ext>
            </a:extLst>
          </p:cNvPr>
          <p:cNvSpPr txBox="1"/>
          <p:nvPr/>
        </p:nvSpPr>
        <p:spPr>
          <a:xfrm>
            <a:off x="2269671" y="767443"/>
            <a:ext cx="3323602" cy="369332"/>
          </a:xfrm>
          <a:prstGeom prst="rect">
            <a:avLst/>
          </a:prstGeom>
          <a:noFill/>
        </p:spPr>
        <p:txBody>
          <a:bodyPr wrap="none" rtlCol="0">
            <a:spAutoFit/>
          </a:bodyPr>
          <a:lstStyle/>
          <a:p>
            <a:r>
              <a:rPr lang="nl-NL" dirty="0"/>
              <a:t>Vrijetijd: Vervolg op Leisure Regie</a:t>
            </a:r>
          </a:p>
        </p:txBody>
      </p:sp>
    </p:spTree>
    <p:extLst>
      <p:ext uri="{BB962C8B-B14F-4D97-AF65-F5344CB8AC3E}">
        <p14:creationId xmlns:p14="http://schemas.microsoft.com/office/powerpoint/2010/main" val="1914404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F6138D-AB10-4F54-9919-059561482833}"/>
              </a:ext>
            </a:extLst>
          </p:cNvPr>
          <p:cNvSpPr>
            <a:spLocks noGrp="1"/>
          </p:cNvSpPr>
          <p:nvPr>
            <p:ph type="title"/>
          </p:nvPr>
        </p:nvSpPr>
        <p:spPr/>
        <p:txBody>
          <a:bodyPr/>
          <a:lstStyle/>
          <a:p>
            <a:r>
              <a:rPr lang="nl-NL" dirty="0"/>
              <a:t>Opdracht: Bereid de inspraakmiddag voor</a:t>
            </a:r>
          </a:p>
        </p:txBody>
      </p:sp>
      <p:sp>
        <p:nvSpPr>
          <p:cNvPr id="3" name="Tekstvak 2">
            <a:extLst>
              <a:ext uri="{FF2B5EF4-FFF2-40B4-BE49-F238E27FC236}">
                <a16:creationId xmlns:a16="http://schemas.microsoft.com/office/drawing/2014/main" id="{C9B120AD-1FAF-483B-8408-873E43B0524F}"/>
              </a:ext>
            </a:extLst>
          </p:cNvPr>
          <p:cNvSpPr txBox="1"/>
          <p:nvPr/>
        </p:nvSpPr>
        <p:spPr>
          <a:xfrm>
            <a:off x="932155" y="1580225"/>
            <a:ext cx="10759736" cy="5355312"/>
          </a:xfrm>
          <a:prstGeom prst="rect">
            <a:avLst/>
          </a:prstGeom>
          <a:noFill/>
        </p:spPr>
        <p:txBody>
          <a:bodyPr wrap="square" rtlCol="0">
            <a:spAutoFit/>
          </a:bodyPr>
          <a:lstStyle/>
          <a:p>
            <a:r>
              <a:rPr lang="nl-NL" dirty="0"/>
              <a:t>Schrijf op wat je tijdens inspraakmiddag wilt vertellen/ uitleggen,  doe dit vanuit de rol die hebt gekregen:</a:t>
            </a:r>
          </a:p>
          <a:p>
            <a:endParaRPr lang="nl-NL" dirty="0"/>
          </a:p>
          <a:p>
            <a:pPr marL="285750" indent="-285750">
              <a:buFont typeface="Arial" panose="020B0604020202020204" pitchFamily="34" charset="0"/>
              <a:buChar char="•"/>
            </a:pPr>
            <a:r>
              <a:rPr lang="nl-NL" dirty="0"/>
              <a:t>Rol 1:(</a:t>
            </a:r>
            <a:r>
              <a:rPr lang="nl-NL" dirty="0" err="1"/>
              <a:t>leisure</a:t>
            </a:r>
            <a:r>
              <a:rPr lang="nl-NL" dirty="0"/>
              <a:t>)Regiehouder ingehuurd door de gemeente  </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Rol 2: Belangenvereniging Sonsbeek</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Rol 3:Rijwielhandel </a:t>
            </a:r>
            <a:r>
              <a:rPr lang="nl-NL" dirty="0" err="1"/>
              <a:t>OmenOm</a:t>
            </a: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Rol 4: Hert voor Arnhem</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Rol 5:De </a:t>
            </a:r>
            <a:r>
              <a:rPr lang="nl-NL" dirty="0" err="1"/>
              <a:t>IJSBerend</a:t>
            </a: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Rol 6: Citymarketing Arnhem</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Rol 7: KRISKROS Arnhem</a:t>
            </a:r>
          </a:p>
          <a:p>
            <a:endParaRPr lang="nl-NL" dirty="0"/>
          </a:p>
          <a:p>
            <a:endParaRPr lang="nl-NL" dirty="0"/>
          </a:p>
          <a:p>
            <a:r>
              <a:rPr lang="nl-NL" dirty="0"/>
              <a:t>De Regiehouder bereidt samen met de docent de inspraakmiddag voor</a:t>
            </a:r>
          </a:p>
          <a:p>
            <a:endParaRPr lang="nl-NL" dirty="0"/>
          </a:p>
        </p:txBody>
      </p:sp>
    </p:spTree>
    <p:extLst>
      <p:ext uri="{BB962C8B-B14F-4D97-AF65-F5344CB8AC3E}">
        <p14:creationId xmlns:p14="http://schemas.microsoft.com/office/powerpoint/2010/main" val="2369208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ECA65D-77EC-4059-A97C-FC1B6E7B483D}"/>
              </a:ext>
            </a:extLst>
          </p:cNvPr>
          <p:cNvSpPr>
            <a:spLocks noGrp="1"/>
          </p:cNvSpPr>
          <p:nvPr>
            <p:ph type="title"/>
          </p:nvPr>
        </p:nvSpPr>
        <p:spPr/>
        <p:txBody>
          <a:bodyPr/>
          <a:lstStyle/>
          <a:p>
            <a:r>
              <a:rPr lang="nl-NL" dirty="0"/>
              <a:t>Oefening inspraakmiddag deel 1:</a:t>
            </a:r>
          </a:p>
        </p:txBody>
      </p:sp>
    </p:spTree>
    <p:extLst>
      <p:ext uri="{BB962C8B-B14F-4D97-AF65-F5344CB8AC3E}">
        <p14:creationId xmlns:p14="http://schemas.microsoft.com/office/powerpoint/2010/main" val="546588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CA77D-A8AE-4F47-B245-0A0E1348A624}"/>
              </a:ext>
            </a:extLst>
          </p:cNvPr>
          <p:cNvSpPr>
            <a:spLocks noGrp="1"/>
          </p:cNvSpPr>
          <p:nvPr>
            <p:ph type="title"/>
          </p:nvPr>
        </p:nvSpPr>
        <p:spPr/>
        <p:txBody>
          <a:bodyPr/>
          <a:lstStyle/>
          <a:p>
            <a:r>
              <a:rPr lang="nl-NL" dirty="0"/>
              <a:t>Leisure regie schematisch:</a:t>
            </a:r>
          </a:p>
        </p:txBody>
      </p:sp>
      <p:sp>
        <p:nvSpPr>
          <p:cNvPr id="3" name="Stroomdiagram: Proces 2">
            <a:extLst>
              <a:ext uri="{FF2B5EF4-FFF2-40B4-BE49-F238E27FC236}">
                <a16:creationId xmlns:a16="http://schemas.microsoft.com/office/drawing/2014/main" id="{E9AB8EF9-DFCE-4379-9866-7A68CC0B8B0D}"/>
              </a:ext>
            </a:extLst>
          </p:cNvPr>
          <p:cNvSpPr/>
          <p:nvPr/>
        </p:nvSpPr>
        <p:spPr>
          <a:xfrm>
            <a:off x="4604657" y="1348468"/>
            <a:ext cx="2106386" cy="70212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Het issue</a:t>
            </a:r>
          </a:p>
        </p:txBody>
      </p:sp>
      <p:sp>
        <p:nvSpPr>
          <p:cNvPr id="4" name="Stroomdiagram: Proces 3">
            <a:extLst>
              <a:ext uri="{FF2B5EF4-FFF2-40B4-BE49-F238E27FC236}">
                <a16:creationId xmlns:a16="http://schemas.microsoft.com/office/drawing/2014/main" id="{F66A0336-C555-4C55-B6A3-765E57F7B5EB}"/>
              </a:ext>
            </a:extLst>
          </p:cNvPr>
          <p:cNvSpPr/>
          <p:nvPr/>
        </p:nvSpPr>
        <p:spPr>
          <a:xfrm>
            <a:off x="4294414" y="6139543"/>
            <a:ext cx="2579915" cy="555171"/>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De oplossing/ uitvoering</a:t>
            </a:r>
          </a:p>
        </p:txBody>
      </p:sp>
      <p:sp>
        <p:nvSpPr>
          <p:cNvPr id="5" name="Stroomdiagram: Proces 4">
            <a:extLst>
              <a:ext uri="{FF2B5EF4-FFF2-40B4-BE49-F238E27FC236}">
                <a16:creationId xmlns:a16="http://schemas.microsoft.com/office/drawing/2014/main" id="{10CFE3BC-58A9-4C00-98E5-7E6317A48518}"/>
              </a:ext>
            </a:extLst>
          </p:cNvPr>
          <p:cNvSpPr/>
          <p:nvPr/>
        </p:nvSpPr>
        <p:spPr>
          <a:xfrm>
            <a:off x="2971800" y="2220685"/>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Initiatief</a:t>
            </a:r>
          </a:p>
          <a:p>
            <a:pPr algn="ctr"/>
            <a:r>
              <a:rPr lang="nl-NL" b="1" dirty="0"/>
              <a:t>Eerste verkenning</a:t>
            </a:r>
          </a:p>
          <a:p>
            <a:pPr algn="ctr"/>
            <a:r>
              <a:rPr lang="nl-NL" b="1" dirty="0"/>
              <a:t>Eerste analyse + uitnodiging</a:t>
            </a:r>
          </a:p>
        </p:txBody>
      </p:sp>
      <p:sp>
        <p:nvSpPr>
          <p:cNvPr id="6" name="Stroomdiagram: Proces 5">
            <a:extLst>
              <a:ext uri="{FF2B5EF4-FFF2-40B4-BE49-F238E27FC236}">
                <a16:creationId xmlns:a16="http://schemas.microsoft.com/office/drawing/2014/main" id="{437822C1-F3F0-4CA9-A22A-4C31BD02EDBA}"/>
              </a:ext>
            </a:extLst>
          </p:cNvPr>
          <p:cNvSpPr/>
          <p:nvPr/>
        </p:nvSpPr>
        <p:spPr>
          <a:xfrm>
            <a:off x="2971800" y="3363685"/>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Kennismaken, spelregels, procesafspraken</a:t>
            </a:r>
          </a:p>
          <a:p>
            <a:pPr algn="ctr"/>
            <a:r>
              <a:rPr lang="nl-NL" b="1" dirty="0"/>
              <a:t>Probleemverkenning, belangen in kaart brengen</a:t>
            </a:r>
          </a:p>
        </p:txBody>
      </p:sp>
      <p:sp>
        <p:nvSpPr>
          <p:cNvPr id="7" name="Stroomdiagram: Proces 6">
            <a:extLst>
              <a:ext uri="{FF2B5EF4-FFF2-40B4-BE49-F238E27FC236}">
                <a16:creationId xmlns:a16="http://schemas.microsoft.com/office/drawing/2014/main" id="{AC913C3D-7C01-434B-AAC6-24720EB7E8E3}"/>
              </a:ext>
            </a:extLst>
          </p:cNvPr>
          <p:cNvSpPr/>
          <p:nvPr/>
        </p:nvSpPr>
        <p:spPr>
          <a:xfrm>
            <a:off x="2971800" y="4546146"/>
            <a:ext cx="5372100" cy="963386"/>
          </a:xfrm>
          <a:prstGeom prst="flowChartProces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Opties voor oplossingen creëren</a:t>
            </a:r>
          </a:p>
          <a:p>
            <a:pPr algn="ctr"/>
            <a:r>
              <a:rPr lang="nl-NL" b="1" dirty="0"/>
              <a:t>Onderhandelen over bepaalde opties</a:t>
            </a:r>
          </a:p>
          <a:p>
            <a:pPr algn="ctr"/>
            <a:r>
              <a:rPr lang="nl-NL" b="1" dirty="0"/>
              <a:t>Afspraken maken</a:t>
            </a:r>
          </a:p>
        </p:txBody>
      </p:sp>
      <p:sp>
        <p:nvSpPr>
          <p:cNvPr id="8" name="Pijl: omlaag 7">
            <a:extLst>
              <a:ext uri="{FF2B5EF4-FFF2-40B4-BE49-F238E27FC236}">
                <a16:creationId xmlns:a16="http://schemas.microsoft.com/office/drawing/2014/main" id="{44918948-6A4B-45B2-8535-06DB863CAB07}"/>
              </a:ext>
            </a:extLst>
          </p:cNvPr>
          <p:cNvSpPr/>
          <p:nvPr/>
        </p:nvSpPr>
        <p:spPr>
          <a:xfrm>
            <a:off x="8817428" y="1348467"/>
            <a:ext cx="408215" cy="47910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Pijl: rechts 8">
            <a:extLst>
              <a:ext uri="{FF2B5EF4-FFF2-40B4-BE49-F238E27FC236}">
                <a16:creationId xmlns:a16="http://schemas.microsoft.com/office/drawing/2014/main" id="{08BB8699-E29D-4BF8-B1D3-C65F45F865CD}"/>
              </a:ext>
            </a:extLst>
          </p:cNvPr>
          <p:cNvSpPr/>
          <p:nvPr/>
        </p:nvSpPr>
        <p:spPr>
          <a:xfrm>
            <a:off x="1066801" y="4761509"/>
            <a:ext cx="1313895" cy="532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439084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D6B66D-4ABC-4BFB-9147-7C81F8D462B8}"/>
              </a:ext>
            </a:extLst>
          </p:cNvPr>
          <p:cNvSpPr>
            <a:spLocks noGrp="1"/>
          </p:cNvSpPr>
          <p:nvPr>
            <p:ph type="title"/>
          </p:nvPr>
        </p:nvSpPr>
        <p:spPr/>
        <p:txBody>
          <a:bodyPr/>
          <a:lstStyle/>
          <a:p>
            <a:r>
              <a:rPr lang="nl-NL" dirty="0"/>
              <a:t>Inspraakmiddag deel 2</a:t>
            </a:r>
          </a:p>
        </p:txBody>
      </p:sp>
      <p:sp>
        <p:nvSpPr>
          <p:cNvPr id="3" name="Tekstvak 2">
            <a:extLst>
              <a:ext uri="{FF2B5EF4-FFF2-40B4-BE49-F238E27FC236}">
                <a16:creationId xmlns:a16="http://schemas.microsoft.com/office/drawing/2014/main" id="{3040D362-26AD-4895-8507-6F3592FFD1C1}"/>
              </a:ext>
            </a:extLst>
          </p:cNvPr>
          <p:cNvSpPr txBox="1"/>
          <p:nvPr/>
        </p:nvSpPr>
        <p:spPr>
          <a:xfrm>
            <a:off x="1020932" y="1855433"/>
            <a:ext cx="9907480" cy="3139321"/>
          </a:xfrm>
          <a:prstGeom prst="rect">
            <a:avLst/>
          </a:prstGeom>
          <a:noFill/>
        </p:spPr>
        <p:txBody>
          <a:bodyPr wrap="square" rtlCol="0">
            <a:spAutoFit/>
          </a:bodyPr>
          <a:lstStyle/>
          <a:p>
            <a:r>
              <a:rPr lang="nl-NL" dirty="0"/>
              <a:t>Werken aan oplossingen:</a:t>
            </a:r>
          </a:p>
          <a:p>
            <a:endParaRPr lang="nl-NL" dirty="0"/>
          </a:p>
          <a:p>
            <a:r>
              <a:rPr lang="nl-NL" dirty="0"/>
              <a:t>Verzamelen van ideeën  (divergeren)</a:t>
            </a:r>
          </a:p>
          <a:p>
            <a:endParaRPr lang="nl-NL" dirty="0"/>
          </a:p>
          <a:p>
            <a:r>
              <a:rPr lang="nl-NL" dirty="0"/>
              <a:t>Kiezen van ideeën (convergeren) </a:t>
            </a:r>
          </a:p>
          <a:p>
            <a:endParaRPr lang="nl-NL" dirty="0"/>
          </a:p>
          <a:p>
            <a:r>
              <a:rPr lang="nl-NL" dirty="0"/>
              <a:t>Afspraken maken</a:t>
            </a:r>
          </a:p>
          <a:p>
            <a:endParaRPr lang="nl-NL" dirty="0"/>
          </a:p>
          <a:p>
            <a:endParaRPr lang="nl-NL" dirty="0"/>
          </a:p>
          <a:p>
            <a:endParaRPr lang="nl-NL" dirty="0"/>
          </a:p>
          <a:p>
            <a:endParaRPr lang="nl-NL" dirty="0"/>
          </a:p>
        </p:txBody>
      </p:sp>
    </p:spTree>
    <p:extLst>
      <p:ext uri="{BB962C8B-B14F-4D97-AF65-F5344CB8AC3E}">
        <p14:creationId xmlns:p14="http://schemas.microsoft.com/office/powerpoint/2010/main" val="1454491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8D7D49-2E52-4180-82A9-4CA9E6605BF6}"/>
              </a:ext>
            </a:extLst>
          </p:cNvPr>
          <p:cNvSpPr>
            <a:spLocks noGrp="1"/>
          </p:cNvSpPr>
          <p:nvPr>
            <p:ph type="title"/>
          </p:nvPr>
        </p:nvSpPr>
        <p:spPr/>
        <p:txBody>
          <a:bodyPr/>
          <a:lstStyle/>
          <a:p>
            <a:r>
              <a:rPr lang="nl-NL" dirty="0"/>
              <a:t>Zo vol dat het niet meer leefbaar is</a:t>
            </a:r>
          </a:p>
        </p:txBody>
      </p:sp>
      <p:sp>
        <p:nvSpPr>
          <p:cNvPr id="3" name="Tekstvak 2">
            <a:extLst>
              <a:ext uri="{FF2B5EF4-FFF2-40B4-BE49-F238E27FC236}">
                <a16:creationId xmlns:a16="http://schemas.microsoft.com/office/drawing/2014/main" id="{3E21ACE4-0633-4E8F-AEE8-6D185B6075A6}"/>
              </a:ext>
            </a:extLst>
          </p:cNvPr>
          <p:cNvSpPr txBox="1"/>
          <p:nvPr/>
        </p:nvSpPr>
        <p:spPr>
          <a:xfrm>
            <a:off x="1189608" y="1917577"/>
            <a:ext cx="7688062" cy="369332"/>
          </a:xfrm>
          <a:prstGeom prst="rect">
            <a:avLst/>
          </a:prstGeom>
          <a:noFill/>
        </p:spPr>
        <p:txBody>
          <a:bodyPr wrap="square" rtlCol="0">
            <a:spAutoFit/>
          </a:bodyPr>
          <a:lstStyle/>
          <a:p>
            <a:r>
              <a:rPr lang="nl-NL" dirty="0"/>
              <a:t>We bekijken deze aflevering van ‘</a:t>
            </a:r>
            <a:r>
              <a:rPr lang="nl-NL" dirty="0">
                <a:hlinkClick r:id="rId2"/>
              </a:rPr>
              <a:t>Nederland is vol: Toerisme</a:t>
            </a:r>
            <a:r>
              <a:rPr lang="nl-NL" dirty="0"/>
              <a:t>’</a:t>
            </a:r>
          </a:p>
        </p:txBody>
      </p:sp>
    </p:spTree>
    <p:extLst>
      <p:ext uri="{BB962C8B-B14F-4D97-AF65-F5344CB8AC3E}">
        <p14:creationId xmlns:p14="http://schemas.microsoft.com/office/powerpoint/2010/main" val="3809223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838200" y="365125"/>
            <a:ext cx="9610725" cy="1325563"/>
          </a:xfrm>
        </p:spPr>
        <p:txBody>
          <a:bodyPr>
            <a:normAutofit/>
          </a:bodyPr>
          <a:lstStyle/>
          <a:p>
            <a:r>
              <a:rPr lang="nl-NL" sz="4000" dirty="0">
                <a:solidFill>
                  <a:srgbClr val="000644"/>
                </a:solidFill>
                <a:latin typeface="Arial" panose="020B0604020202020204" pitchFamily="34" charset="0"/>
                <a:cs typeface="Arial" panose="020B0604020202020204" pitchFamily="34" charset="0"/>
              </a:rPr>
              <a:t>Opbouw van de komende uren</a:t>
            </a:r>
          </a:p>
        </p:txBody>
      </p:sp>
      <p:sp>
        <p:nvSpPr>
          <p:cNvPr id="3" name="Tijdelijke aanduiding voor inhoud 2">
            <a:extLst>
              <a:ext uri="{FF2B5EF4-FFF2-40B4-BE49-F238E27FC236}">
                <a16:creationId xmlns:a16="http://schemas.microsoft.com/office/drawing/2014/main" id="{E429FBF4-CC7E-4763-94FB-BE8054F67467}"/>
              </a:ext>
            </a:extLst>
          </p:cNvPr>
          <p:cNvSpPr>
            <a:spLocks noGrp="1"/>
          </p:cNvSpPr>
          <p:nvPr>
            <p:ph idx="4294967295"/>
          </p:nvPr>
        </p:nvSpPr>
        <p:spPr>
          <a:xfrm>
            <a:off x="838200" y="1825625"/>
            <a:ext cx="10515600" cy="4351338"/>
          </a:xfrm>
        </p:spPr>
        <p:txBody>
          <a:bodyPr>
            <a:normAutofit/>
          </a:bodyPr>
          <a:lstStyle/>
          <a:p>
            <a:r>
              <a:rPr lang="nl-NL" sz="2400" dirty="0">
                <a:solidFill>
                  <a:srgbClr val="000644"/>
                </a:solidFill>
                <a:latin typeface="Arial" panose="020B0604020202020204" pitchFamily="34" charset="0"/>
                <a:cs typeface="Arial" panose="020B0604020202020204" pitchFamily="34" charset="0"/>
              </a:rPr>
              <a:t>Herhaling Leisure regie</a:t>
            </a:r>
          </a:p>
          <a:p>
            <a:r>
              <a:rPr lang="nl-NL" sz="2400" dirty="0">
                <a:solidFill>
                  <a:srgbClr val="000644"/>
                </a:solidFill>
                <a:latin typeface="Arial" panose="020B0604020202020204" pitchFamily="34" charset="0"/>
                <a:cs typeface="Arial" panose="020B0604020202020204" pitchFamily="34" charset="0"/>
              </a:rPr>
              <a:t>Casus Leisure Regie </a:t>
            </a:r>
          </a:p>
          <a:p>
            <a:r>
              <a:rPr lang="nl-NL" sz="2400" dirty="0">
                <a:solidFill>
                  <a:srgbClr val="000644"/>
                </a:solidFill>
                <a:latin typeface="Arial" panose="020B0604020202020204" pitchFamily="34" charset="0"/>
                <a:cs typeface="Arial" panose="020B0604020202020204" pitchFamily="34" charset="0"/>
              </a:rPr>
              <a:t>Documentaire Nederland is vol: Toerisme</a:t>
            </a:r>
          </a:p>
          <a:p>
            <a:pPr marL="0" indent="0">
              <a:buNone/>
            </a:pPr>
            <a:endParaRPr lang="nl-NL" sz="2400" dirty="0">
              <a:solidFill>
                <a:srgbClr val="00064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7332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71C8B5-B39F-4ECB-B7B1-CBFD385E909C}"/>
              </a:ext>
            </a:extLst>
          </p:cNvPr>
          <p:cNvSpPr>
            <a:spLocks noGrp="1"/>
          </p:cNvSpPr>
          <p:nvPr>
            <p:ph type="title"/>
          </p:nvPr>
        </p:nvSpPr>
        <p:spPr/>
        <p:txBody>
          <a:bodyPr/>
          <a:lstStyle/>
          <a:p>
            <a:r>
              <a:rPr lang="nl-NL" dirty="0"/>
              <a:t>Leisure regie (herhaling):</a:t>
            </a:r>
          </a:p>
        </p:txBody>
      </p:sp>
      <p:sp>
        <p:nvSpPr>
          <p:cNvPr id="3" name="Tekstvak 2">
            <a:extLst>
              <a:ext uri="{FF2B5EF4-FFF2-40B4-BE49-F238E27FC236}">
                <a16:creationId xmlns:a16="http://schemas.microsoft.com/office/drawing/2014/main" id="{62D29744-0BBC-4A46-8A1B-F5A0EFFC2131}"/>
              </a:ext>
            </a:extLst>
          </p:cNvPr>
          <p:cNvSpPr txBox="1"/>
          <p:nvPr/>
        </p:nvSpPr>
        <p:spPr>
          <a:xfrm>
            <a:off x="669471" y="2122714"/>
            <a:ext cx="9764486" cy="3108543"/>
          </a:xfrm>
          <a:prstGeom prst="rect">
            <a:avLst/>
          </a:prstGeom>
          <a:noFill/>
        </p:spPr>
        <p:txBody>
          <a:bodyPr wrap="square" rtlCol="0">
            <a:spAutoFit/>
          </a:bodyPr>
          <a:lstStyle/>
          <a:p>
            <a:pPr marL="0" indent="0">
              <a:buNone/>
            </a:pPr>
            <a:r>
              <a:rPr lang="nl-NL" sz="2800" dirty="0"/>
              <a:t>Vakgebied waarbij je het belang van verschillende partijen in kaart brengt en deze verbindt.</a:t>
            </a:r>
          </a:p>
          <a:p>
            <a:pPr marL="0" indent="0">
              <a:buNone/>
            </a:pPr>
            <a:endParaRPr lang="nl-NL" sz="2800" dirty="0"/>
          </a:p>
          <a:p>
            <a:pPr marL="0" indent="0">
              <a:buNone/>
            </a:pPr>
            <a:r>
              <a:rPr lang="nl-NL" sz="2800" dirty="0"/>
              <a:t>Waarom nuttig voor de specialisatie Vrijetijd?</a:t>
            </a:r>
          </a:p>
          <a:p>
            <a:pPr marL="0" indent="0">
              <a:buNone/>
            </a:pPr>
            <a:r>
              <a:rPr lang="nl-NL" sz="2800" dirty="0"/>
              <a:t>Bij het organiseren van evenementen is er heel vaak sprake van verschillende belangen.</a:t>
            </a:r>
          </a:p>
          <a:p>
            <a:pPr lvl="1"/>
            <a:r>
              <a:rPr lang="nl-NL" sz="2800" dirty="0"/>
              <a:t>Buurt, gemeenten, bedrijven, bezoekers, etc.</a:t>
            </a:r>
          </a:p>
        </p:txBody>
      </p:sp>
    </p:spTree>
    <p:extLst>
      <p:ext uri="{BB962C8B-B14F-4D97-AF65-F5344CB8AC3E}">
        <p14:creationId xmlns:p14="http://schemas.microsoft.com/office/powerpoint/2010/main" val="3036577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a:extLst>
              <a:ext uri="{FF2B5EF4-FFF2-40B4-BE49-F238E27FC236}">
                <a16:creationId xmlns:a16="http://schemas.microsoft.com/office/drawing/2014/main" id="{6F0EAD0C-14AE-44E7-91B4-ECA5267291F7}"/>
              </a:ext>
            </a:extLst>
          </p:cNvPr>
          <p:cNvSpPr>
            <a:spLocks noGrp="1"/>
          </p:cNvSpPr>
          <p:nvPr>
            <p:ph type="title"/>
          </p:nvPr>
        </p:nvSpPr>
        <p:spPr>
          <a:xfrm>
            <a:off x="838200" y="365125"/>
            <a:ext cx="10515600" cy="1325563"/>
          </a:xfrm>
        </p:spPr>
        <p:txBody>
          <a:bodyPr/>
          <a:lstStyle/>
          <a:p>
            <a:r>
              <a:rPr lang="nl-NL" dirty="0"/>
              <a:t>Leisure regie (herhaling):</a:t>
            </a:r>
          </a:p>
        </p:txBody>
      </p:sp>
      <p:sp>
        <p:nvSpPr>
          <p:cNvPr id="4" name="Tijdelijke aanduiding voor inhoud 2">
            <a:extLst>
              <a:ext uri="{FF2B5EF4-FFF2-40B4-BE49-F238E27FC236}">
                <a16:creationId xmlns:a16="http://schemas.microsoft.com/office/drawing/2014/main" id="{E89F74AA-9296-46F3-898C-46877F322EF8}"/>
              </a:ext>
            </a:extLst>
          </p:cNvPr>
          <p:cNvSpPr txBox="1">
            <a:spLocks/>
          </p:cNvSpPr>
          <p:nvPr/>
        </p:nvSpPr>
        <p:spPr>
          <a:xfrm>
            <a:off x="838200" y="1928590"/>
            <a:ext cx="8846773" cy="36557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dirty="0"/>
              <a:t>Een (belangrijk) onderdeel in de </a:t>
            </a:r>
            <a:r>
              <a:rPr lang="nl-NL" dirty="0" err="1"/>
              <a:t>leisure</a:t>
            </a:r>
            <a:r>
              <a:rPr lang="nl-NL" dirty="0"/>
              <a:t> regie is het </a:t>
            </a:r>
            <a:r>
              <a:rPr lang="nl-NL" b="1" dirty="0"/>
              <a:t>stakeholderproces:</a:t>
            </a:r>
          </a:p>
          <a:p>
            <a:pPr marL="0" indent="0">
              <a:buNone/>
            </a:pPr>
            <a:endParaRPr lang="nl-NL" dirty="0"/>
          </a:p>
          <a:p>
            <a:pPr marL="0" indent="0">
              <a:buNone/>
            </a:pPr>
            <a:r>
              <a:rPr lang="nl-NL" dirty="0"/>
              <a:t>Planmatig georganiseerde interactie tussen verschillende partijen, met uiteenlopende belangen bij een gemeenschappelijk ervaren complex vraagstuk, met de bedoeling het scheppen van een door alle betrokken partijen gedragen oplossing, in een sfeer van wederzijds respect en vertrouwen.</a:t>
            </a:r>
          </a:p>
          <a:p>
            <a:pPr marL="0" indent="0">
              <a:buFont typeface="Arial" panose="020B0604020202020204" pitchFamily="34" charset="0"/>
              <a:buNone/>
            </a:pPr>
            <a:endParaRPr lang="nl-NL" dirty="0"/>
          </a:p>
        </p:txBody>
      </p:sp>
    </p:spTree>
    <p:extLst>
      <p:ext uri="{BB962C8B-B14F-4D97-AF65-F5344CB8AC3E}">
        <p14:creationId xmlns:p14="http://schemas.microsoft.com/office/powerpoint/2010/main" val="1399327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3DAC42-051B-4096-A4CB-68DBE4B205E0}"/>
              </a:ext>
            </a:extLst>
          </p:cNvPr>
          <p:cNvSpPr>
            <a:spLocks noGrp="1"/>
          </p:cNvSpPr>
          <p:nvPr>
            <p:ph type="title"/>
          </p:nvPr>
        </p:nvSpPr>
        <p:spPr/>
        <p:txBody>
          <a:bodyPr/>
          <a:lstStyle/>
          <a:p>
            <a:r>
              <a:rPr lang="nl-NL" dirty="0"/>
              <a:t>Deze hebben jullie eerder gezien (vorige les)</a:t>
            </a:r>
          </a:p>
        </p:txBody>
      </p:sp>
      <p:pic>
        <p:nvPicPr>
          <p:cNvPr id="3" name="Tijdelijke aanduiding voor inhoud 3">
            <a:extLst>
              <a:ext uri="{FF2B5EF4-FFF2-40B4-BE49-F238E27FC236}">
                <a16:creationId xmlns:a16="http://schemas.microsoft.com/office/drawing/2014/main" id="{D172B60B-C20D-44D9-AEE8-36A289D4E258}"/>
              </a:ext>
            </a:extLst>
          </p:cNvPr>
          <p:cNvPicPr>
            <a:picLocks noChangeAspect="1"/>
          </p:cNvPicPr>
          <p:nvPr/>
        </p:nvPicPr>
        <p:blipFill rotWithShape="1">
          <a:blip r:embed="rId2"/>
          <a:srcRect t="14616" b="13417"/>
          <a:stretch/>
        </p:blipFill>
        <p:spPr>
          <a:xfrm>
            <a:off x="3513909" y="1581240"/>
            <a:ext cx="5705135" cy="4911635"/>
          </a:xfrm>
          <a:prstGeom prst="rect">
            <a:avLst/>
          </a:prstGeom>
        </p:spPr>
      </p:pic>
    </p:spTree>
    <p:extLst>
      <p:ext uri="{BB962C8B-B14F-4D97-AF65-F5344CB8AC3E}">
        <p14:creationId xmlns:p14="http://schemas.microsoft.com/office/powerpoint/2010/main" val="4173068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CA77D-A8AE-4F47-B245-0A0E1348A624}"/>
              </a:ext>
            </a:extLst>
          </p:cNvPr>
          <p:cNvSpPr>
            <a:spLocks noGrp="1"/>
          </p:cNvSpPr>
          <p:nvPr>
            <p:ph type="title"/>
          </p:nvPr>
        </p:nvSpPr>
        <p:spPr/>
        <p:txBody>
          <a:bodyPr/>
          <a:lstStyle/>
          <a:p>
            <a:r>
              <a:rPr lang="nl-NL" dirty="0"/>
              <a:t>Leisure regie schematisch:</a:t>
            </a:r>
          </a:p>
        </p:txBody>
      </p:sp>
      <p:sp>
        <p:nvSpPr>
          <p:cNvPr id="3" name="Stroomdiagram: Proces 2">
            <a:extLst>
              <a:ext uri="{FF2B5EF4-FFF2-40B4-BE49-F238E27FC236}">
                <a16:creationId xmlns:a16="http://schemas.microsoft.com/office/drawing/2014/main" id="{E9AB8EF9-DFCE-4379-9866-7A68CC0B8B0D}"/>
              </a:ext>
            </a:extLst>
          </p:cNvPr>
          <p:cNvSpPr/>
          <p:nvPr/>
        </p:nvSpPr>
        <p:spPr>
          <a:xfrm>
            <a:off x="4604657" y="1348468"/>
            <a:ext cx="2106386" cy="70212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Het issue</a:t>
            </a:r>
          </a:p>
        </p:txBody>
      </p:sp>
      <p:sp>
        <p:nvSpPr>
          <p:cNvPr id="4" name="Stroomdiagram: Proces 3">
            <a:extLst>
              <a:ext uri="{FF2B5EF4-FFF2-40B4-BE49-F238E27FC236}">
                <a16:creationId xmlns:a16="http://schemas.microsoft.com/office/drawing/2014/main" id="{F66A0336-C555-4C55-B6A3-765E57F7B5EB}"/>
              </a:ext>
            </a:extLst>
          </p:cNvPr>
          <p:cNvSpPr/>
          <p:nvPr/>
        </p:nvSpPr>
        <p:spPr>
          <a:xfrm>
            <a:off x="4294414" y="6139543"/>
            <a:ext cx="2579915" cy="555171"/>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De oplossing/ uitvoering</a:t>
            </a:r>
          </a:p>
        </p:txBody>
      </p:sp>
      <p:sp>
        <p:nvSpPr>
          <p:cNvPr id="5" name="Stroomdiagram: Proces 4">
            <a:extLst>
              <a:ext uri="{FF2B5EF4-FFF2-40B4-BE49-F238E27FC236}">
                <a16:creationId xmlns:a16="http://schemas.microsoft.com/office/drawing/2014/main" id="{10CFE3BC-58A9-4C00-98E5-7E6317A48518}"/>
              </a:ext>
            </a:extLst>
          </p:cNvPr>
          <p:cNvSpPr/>
          <p:nvPr/>
        </p:nvSpPr>
        <p:spPr>
          <a:xfrm>
            <a:off x="2971800" y="2220685"/>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Initiatief</a:t>
            </a:r>
          </a:p>
          <a:p>
            <a:pPr algn="ctr"/>
            <a:r>
              <a:rPr lang="nl-NL" b="1" dirty="0"/>
              <a:t>Eerste verkenning</a:t>
            </a:r>
          </a:p>
          <a:p>
            <a:pPr algn="ctr"/>
            <a:r>
              <a:rPr lang="nl-NL" b="1" dirty="0"/>
              <a:t>Eerste analyse + uitnodiging</a:t>
            </a:r>
          </a:p>
        </p:txBody>
      </p:sp>
      <p:sp>
        <p:nvSpPr>
          <p:cNvPr id="6" name="Stroomdiagram: Proces 5">
            <a:extLst>
              <a:ext uri="{FF2B5EF4-FFF2-40B4-BE49-F238E27FC236}">
                <a16:creationId xmlns:a16="http://schemas.microsoft.com/office/drawing/2014/main" id="{437822C1-F3F0-4CA9-A22A-4C31BD02EDBA}"/>
              </a:ext>
            </a:extLst>
          </p:cNvPr>
          <p:cNvSpPr/>
          <p:nvPr/>
        </p:nvSpPr>
        <p:spPr>
          <a:xfrm>
            <a:off x="2971800" y="3363685"/>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Kennismaken, spelregels, procesafspraken</a:t>
            </a:r>
          </a:p>
          <a:p>
            <a:pPr algn="ctr"/>
            <a:r>
              <a:rPr lang="nl-NL" b="1" dirty="0"/>
              <a:t>Probleemverkenning, belangen in kaart brengen</a:t>
            </a:r>
          </a:p>
        </p:txBody>
      </p:sp>
      <p:sp>
        <p:nvSpPr>
          <p:cNvPr id="7" name="Stroomdiagram: Proces 6">
            <a:extLst>
              <a:ext uri="{FF2B5EF4-FFF2-40B4-BE49-F238E27FC236}">
                <a16:creationId xmlns:a16="http://schemas.microsoft.com/office/drawing/2014/main" id="{AC913C3D-7C01-434B-AAC6-24720EB7E8E3}"/>
              </a:ext>
            </a:extLst>
          </p:cNvPr>
          <p:cNvSpPr/>
          <p:nvPr/>
        </p:nvSpPr>
        <p:spPr>
          <a:xfrm>
            <a:off x="2971800" y="4546146"/>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Opties voor oplossingen creëren</a:t>
            </a:r>
          </a:p>
          <a:p>
            <a:pPr algn="ctr"/>
            <a:r>
              <a:rPr lang="nl-NL" b="1" dirty="0"/>
              <a:t>Onderhandelen over bepaalde opties</a:t>
            </a:r>
          </a:p>
          <a:p>
            <a:pPr algn="ctr"/>
            <a:r>
              <a:rPr lang="nl-NL" b="1" dirty="0"/>
              <a:t>Afspraken maken</a:t>
            </a:r>
          </a:p>
        </p:txBody>
      </p:sp>
      <p:sp>
        <p:nvSpPr>
          <p:cNvPr id="8" name="Pijl: omlaag 7">
            <a:extLst>
              <a:ext uri="{FF2B5EF4-FFF2-40B4-BE49-F238E27FC236}">
                <a16:creationId xmlns:a16="http://schemas.microsoft.com/office/drawing/2014/main" id="{44918948-6A4B-45B2-8535-06DB863CAB07}"/>
              </a:ext>
            </a:extLst>
          </p:cNvPr>
          <p:cNvSpPr/>
          <p:nvPr/>
        </p:nvSpPr>
        <p:spPr>
          <a:xfrm>
            <a:off x="8817428" y="1348467"/>
            <a:ext cx="408215" cy="47910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244467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7F2976-A32B-4676-8DF8-19D0BF329CF5}"/>
              </a:ext>
            </a:extLst>
          </p:cNvPr>
          <p:cNvSpPr>
            <a:spLocks noGrp="1"/>
          </p:cNvSpPr>
          <p:nvPr>
            <p:ph type="title"/>
          </p:nvPr>
        </p:nvSpPr>
        <p:spPr/>
        <p:txBody>
          <a:bodyPr/>
          <a:lstStyle/>
          <a:p>
            <a:r>
              <a:rPr lang="nl-NL" dirty="0"/>
              <a:t>Casus </a:t>
            </a:r>
            <a:r>
              <a:rPr lang="nl-NL" dirty="0" err="1"/>
              <a:t>KrisKrosArnhem</a:t>
            </a:r>
            <a:r>
              <a:rPr lang="nl-NL" dirty="0"/>
              <a:t> (1 van 2):</a:t>
            </a:r>
          </a:p>
        </p:txBody>
      </p:sp>
      <p:sp>
        <p:nvSpPr>
          <p:cNvPr id="3" name="Tekstvak 2">
            <a:extLst>
              <a:ext uri="{FF2B5EF4-FFF2-40B4-BE49-F238E27FC236}">
                <a16:creationId xmlns:a16="http://schemas.microsoft.com/office/drawing/2014/main" id="{E4DA3CBA-3B0F-47CF-8835-F0B635D29B14}"/>
              </a:ext>
            </a:extLst>
          </p:cNvPr>
          <p:cNvSpPr txBox="1"/>
          <p:nvPr/>
        </p:nvSpPr>
        <p:spPr>
          <a:xfrm>
            <a:off x="838200" y="1690688"/>
            <a:ext cx="10738757" cy="4801314"/>
          </a:xfrm>
          <a:prstGeom prst="rect">
            <a:avLst/>
          </a:prstGeom>
          <a:noFill/>
        </p:spPr>
        <p:txBody>
          <a:bodyPr wrap="square" rtlCol="0">
            <a:spAutoFit/>
          </a:bodyPr>
          <a:lstStyle/>
          <a:p>
            <a:r>
              <a:rPr lang="nl-NL" dirty="0"/>
              <a:t>Het mooie Arnhem is een groene stad. Zeker als je kijkt naar de bosrijke parken Sonsbeek, </a:t>
            </a:r>
            <a:r>
              <a:rPr lang="nl-NL" dirty="0" err="1"/>
              <a:t>Zypendaal</a:t>
            </a:r>
            <a:r>
              <a:rPr lang="nl-NL" dirty="0"/>
              <a:t> en </a:t>
            </a:r>
            <a:r>
              <a:rPr lang="nl-NL" dirty="0" err="1"/>
              <a:t>Angerenstein</a:t>
            </a:r>
            <a:r>
              <a:rPr lang="nl-NL" dirty="0"/>
              <a:t>. De parken worden in alle seizoenen bezocht door bewoners van Arnhem, maar ook dagjesmensen weten deze unieke hotspots te vinden. Inmiddels zijn ook steeds meer Duitsers geïnteresseerd in Arnhem. De snelle treinverbinding vanaf Keulen en Düsseldorf zorgen voor een jaarlijkse stijging van 15% Duitse toeristen.</a:t>
            </a:r>
          </a:p>
          <a:p>
            <a:endParaRPr lang="nl-NL" dirty="0"/>
          </a:p>
          <a:p>
            <a:r>
              <a:rPr lang="nl-NL" dirty="0"/>
              <a:t>Een slimme ondernemer wil hier op inspelen, want een stad die zoveel te bieden heeft in combinatie met deze ontwikkeling is voor hem een echte KANS!</a:t>
            </a:r>
          </a:p>
          <a:p>
            <a:endParaRPr lang="nl-NL" dirty="0"/>
          </a:p>
          <a:p>
            <a:r>
              <a:rPr lang="nl-NL" dirty="0"/>
              <a:t>Sport en spel doet het altijd goed in de Leisure heeft deze ondernemer gehoord van een bevriende docent die iets van (aantrekkelijk) </a:t>
            </a:r>
            <a:r>
              <a:rPr lang="nl-NL" dirty="0" err="1"/>
              <a:t>leisure</a:t>
            </a:r>
            <a:r>
              <a:rPr lang="nl-NL" dirty="0"/>
              <a:t> af weet.  Na wat wikken en wegen komt hij met een concept dat hordes toeristen door het park moet doen bewegen. Massa is kassa is waar hij voor staat.</a:t>
            </a:r>
          </a:p>
          <a:p>
            <a:endParaRPr lang="nl-NL" dirty="0"/>
          </a:p>
          <a:p>
            <a:r>
              <a:rPr lang="nl-NL" dirty="0"/>
              <a:t>De gemeente Arnhem ondersteunt veel initiatieven, want iedereen weet inmiddels de waarde van Vrijetijd in een stad. Zo ook wil de gemeente Arnhem een steentje bijdragen aan dit concept, maar wil wel eerst inspraak van iedereen die hier mee te maken heeft.</a:t>
            </a:r>
          </a:p>
          <a:p>
            <a:endParaRPr lang="nl-NL" dirty="0"/>
          </a:p>
          <a:p>
            <a:endParaRPr lang="nl-NL" dirty="0"/>
          </a:p>
        </p:txBody>
      </p:sp>
    </p:spTree>
    <p:extLst>
      <p:ext uri="{BB962C8B-B14F-4D97-AF65-F5344CB8AC3E}">
        <p14:creationId xmlns:p14="http://schemas.microsoft.com/office/powerpoint/2010/main" val="4020099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342617-C02A-4F76-AB0A-201ACB211CB9}"/>
              </a:ext>
            </a:extLst>
          </p:cNvPr>
          <p:cNvSpPr>
            <a:spLocks noGrp="1"/>
          </p:cNvSpPr>
          <p:nvPr>
            <p:ph type="title"/>
          </p:nvPr>
        </p:nvSpPr>
        <p:spPr/>
        <p:txBody>
          <a:bodyPr/>
          <a:lstStyle/>
          <a:p>
            <a:r>
              <a:rPr lang="nl-NL" dirty="0"/>
              <a:t>Casus Arnhem outdoor (2 van 2)</a:t>
            </a:r>
          </a:p>
        </p:txBody>
      </p:sp>
      <p:sp>
        <p:nvSpPr>
          <p:cNvPr id="3" name="Tekstvak 2">
            <a:extLst>
              <a:ext uri="{FF2B5EF4-FFF2-40B4-BE49-F238E27FC236}">
                <a16:creationId xmlns:a16="http://schemas.microsoft.com/office/drawing/2014/main" id="{3D5AF2F6-01FD-4910-8C84-CA15B8E1BBDA}"/>
              </a:ext>
            </a:extLst>
          </p:cNvPr>
          <p:cNvSpPr txBox="1"/>
          <p:nvPr/>
        </p:nvSpPr>
        <p:spPr>
          <a:xfrm>
            <a:off x="952500" y="1414590"/>
            <a:ext cx="10657114" cy="6186309"/>
          </a:xfrm>
          <a:prstGeom prst="rect">
            <a:avLst/>
          </a:prstGeom>
          <a:noFill/>
        </p:spPr>
        <p:txBody>
          <a:bodyPr wrap="square" rtlCol="0">
            <a:spAutoFit/>
          </a:bodyPr>
          <a:lstStyle/>
          <a:p>
            <a:r>
              <a:rPr lang="nl-NL" dirty="0"/>
              <a:t>Wat is de ondernemer van plan?</a:t>
            </a:r>
          </a:p>
          <a:p>
            <a:endParaRPr lang="nl-NL" dirty="0"/>
          </a:p>
          <a:p>
            <a:r>
              <a:rPr lang="nl-NL" dirty="0"/>
              <a:t>Doormiddel van GPS kunnen de toeristen op verschillende plekken ( genaamd </a:t>
            </a:r>
            <a:r>
              <a:rPr lang="nl-NL" dirty="0" err="1"/>
              <a:t>GeelZwartjes</a:t>
            </a:r>
            <a:r>
              <a:rPr lang="nl-NL" dirty="0"/>
              <a:t>) in het park punten scoren. Deze </a:t>
            </a:r>
            <a:r>
              <a:rPr lang="nl-NL" dirty="0" err="1"/>
              <a:t>GeelZwartjes</a:t>
            </a:r>
            <a:r>
              <a:rPr lang="nl-NL" dirty="0"/>
              <a:t> staan niet altijd ‘aan’, maar kunnen door een spelleider worden in en uitgeschakeld. De eerste 10 mensen die het </a:t>
            </a:r>
            <a:r>
              <a:rPr lang="nl-NL" dirty="0" err="1"/>
              <a:t>GeelZwartje</a:t>
            </a:r>
            <a:r>
              <a:rPr lang="nl-NL" dirty="0"/>
              <a:t> hebben gevonden krijgen punten en de gene die binnen een tijdslot van een uur de meeste punten heeft is de winnaar.</a:t>
            </a:r>
          </a:p>
          <a:p>
            <a:r>
              <a:rPr lang="nl-NL" dirty="0"/>
              <a:t>Er worden verschillende type wedstrijden gehouden. Zo is er de editie te voet, op de fiets, op elektrische steps en zelfs een teameditie op een bierfiets wordt overwogen.</a:t>
            </a:r>
          </a:p>
          <a:p>
            <a:endParaRPr lang="nl-NL" dirty="0"/>
          </a:p>
          <a:p>
            <a:endParaRPr lang="nl-NL" dirty="0"/>
          </a:p>
          <a:p>
            <a:r>
              <a:rPr lang="nl-NL" dirty="0"/>
              <a:t>Verschillende mensen en groepen hebben oren gekregen over dit idee en hebben er gemengde gevoelens over:</a:t>
            </a:r>
          </a:p>
          <a:p>
            <a:pPr marL="285750" indent="-285750">
              <a:buFontTx/>
              <a:buChar char="-"/>
            </a:pPr>
            <a:r>
              <a:rPr lang="nl-NL" dirty="0"/>
              <a:t>Belangenvereniging Sonsbeek (omwonenden) staat sceptisch tegenover dit plan omdat ze bang zijn dat iedereen hun auto gaat parkeren in hun wijken en vrezen voor overlast.</a:t>
            </a:r>
          </a:p>
          <a:p>
            <a:pPr marL="285750" indent="-285750">
              <a:buFontTx/>
              <a:buChar char="-"/>
            </a:pPr>
            <a:r>
              <a:rPr lang="nl-NL" dirty="0"/>
              <a:t>Rijwielhandel </a:t>
            </a:r>
            <a:r>
              <a:rPr lang="nl-NL" dirty="0" err="1"/>
              <a:t>OmenOm</a:t>
            </a:r>
            <a:r>
              <a:rPr lang="nl-NL" dirty="0"/>
              <a:t> geeft aan dat de steps en fietsen vast niet goed onderhouden worden en vreest voor ongelukken</a:t>
            </a:r>
          </a:p>
          <a:p>
            <a:pPr marL="285750" indent="-285750">
              <a:buFontTx/>
              <a:buChar char="-"/>
            </a:pPr>
            <a:r>
              <a:rPr lang="nl-NL" dirty="0"/>
              <a:t>Hert voor Arnhem, de natuurbeweging, vreest voor de rust voor fauna in het mooie Sonsbeekpark, daarnaast is er onlangs een nest met beschermde kraaien met gele pasveertjes gevonden. </a:t>
            </a:r>
          </a:p>
          <a:p>
            <a:pPr marL="285750" indent="-285750">
              <a:buFontTx/>
              <a:buChar char="-"/>
            </a:pPr>
            <a:r>
              <a:rPr lang="nl-NL" dirty="0"/>
              <a:t>Koffie en </a:t>
            </a:r>
            <a:r>
              <a:rPr lang="nl-NL" dirty="0" err="1"/>
              <a:t>ijszaak</a:t>
            </a:r>
            <a:r>
              <a:rPr lang="nl-NL" dirty="0"/>
              <a:t> de IJsberend vindt het een mooie idee en denkt na om ook </a:t>
            </a:r>
            <a:r>
              <a:rPr lang="nl-NL" dirty="0" err="1"/>
              <a:t>pretzels</a:t>
            </a:r>
            <a:r>
              <a:rPr lang="nl-NL" dirty="0"/>
              <a:t> te gaan verkopen</a:t>
            </a:r>
          </a:p>
          <a:p>
            <a:pPr marL="285750" indent="-285750">
              <a:buFontTx/>
              <a:buChar char="-"/>
            </a:pPr>
            <a:r>
              <a:rPr lang="nl-NL" dirty="0"/>
              <a:t>Citymarketing Arnhem is laaiend enthousiast, meer aanbod = meer toeristen</a:t>
            </a:r>
          </a:p>
          <a:p>
            <a:pPr marL="285750" indent="-285750">
              <a:buFontTx/>
              <a:buChar char="-"/>
            </a:pPr>
            <a:endParaRPr lang="nl-NL" dirty="0"/>
          </a:p>
          <a:p>
            <a:endParaRPr lang="nl-NL" dirty="0"/>
          </a:p>
          <a:p>
            <a:endParaRPr lang="nl-NL" dirty="0"/>
          </a:p>
        </p:txBody>
      </p:sp>
    </p:spTree>
    <p:extLst>
      <p:ext uri="{BB962C8B-B14F-4D97-AF65-F5344CB8AC3E}">
        <p14:creationId xmlns:p14="http://schemas.microsoft.com/office/powerpoint/2010/main" val="2745678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CA77D-A8AE-4F47-B245-0A0E1348A624}"/>
              </a:ext>
            </a:extLst>
          </p:cNvPr>
          <p:cNvSpPr>
            <a:spLocks noGrp="1"/>
          </p:cNvSpPr>
          <p:nvPr>
            <p:ph type="title"/>
          </p:nvPr>
        </p:nvSpPr>
        <p:spPr/>
        <p:txBody>
          <a:bodyPr/>
          <a:lstStyle/>
          <a:p>
            <a:r>
              <a:rPr lang="nl-NL" dirty="0"/>
              <a:t>Leisure regie schematisch:</a:t>
            </a:r>
          </a:p>
        </p:txBody>
      </p:sp>
      <p:sp>
        <p:nvSpPr>
          <p:cNvPr id="3" name="Stroomdiagram: Proces 2">
            <a:extLst>
              <a:ext uri="{FF2B5EF4-FFF2-40B4-BE49-F238E27FC236}">
                <a16:creationId xmlns:a16="http://schemas.microsoft.com/office/drawing/2014/main" id="{E9AB8EF9-DFCE-4379-9866-7A68CC0B8B0D}"/>
              </a:ext>
            </a:extLst>
          </p:cNvPr>
          <p:cNvSpPr/>
          <p:nvPr/>
        </p:nvSpPr>
        <p:spPr>
          <a:xfrm>
            <a:off x="4604657" y="1348468"/>
            <a:ext cx="2106386" cy="70212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Het issue</a:t>
            </a:r>
          </a:p>
        </p:txBody>
      </p:sp>
      <p:sp>
        <p:nvSpPr>
          <p:cNvPr id="4" name="Stroomdiagram: Proces 3">
            <a:extLst>
              <a:ext uri="{FF2B5EF4-FFF2-40B4-BE49-F238E27FC236}">
                <a16:creationId xmlns:a16="http://schemas.microsoft.com/office/drawing/2014/main" id="{F66A0336-C555-4C55-B6A3-765E57F7B5EB}"/>
              </a:ext>
            </a:extLst>
          </p:cNvPr>
          <p:cNvSpPr/>
          <p:nvPr/>
        </p:nvSpPr>
        <p:spPr>
          <a:xfrm>
            <a:off x="4294414" y="6139543"/>
            <a:ext cx="2579915" cy="555171"/>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De oplossing/ uitvoering</a:t>
            </a:r>
          </a:p>
        </p:txBody>
      </p:sp>
      <p:sp>
        <p:nvSpPr>
          <p:cNvPr id="5" name="Stroomdiagram: Proces 4">
            <a:extLst>
              <a:ext uri="{FF2B5EF4-FFF2-40B4-BE49-F238E27FC236}">
                <a16:creationId xmlns:a16="http://schemas.microsoft.com/office/drawing/2014/main" id="{10CFE3BC-58A9-4C00-98E5-7E6317A48518}"/>
              </a:ext>
            </a:extLst>
          </p:cNvPr>
          <p:cNvSpPr/>
          <p:nvPr/>
        </p:nvSpPr>
        <p:spPr>
          <a:xfrm>
            <a:off x="2971800" y="2220685"/>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Initiatief</a:t>
            </a:r>
          </a:p>
          <a:p>
            <a:pPr algn="ctr"/>
            <a:r>
              <a:rPr lang="nl-NL" b="1" dirty="0"/>
              <a:t>Eerste verkenning</a:t>
            </a:r>
          </a:p>
          <a:p>
            <a:pPr algn="ctr"/>
            <a:r>
              <a:rPr lang="nl-NL" b="1" dirty="0"/>
              <a:t>Eerste analyse + uitnodiging</a:t>
            </a:r>
          </a:p>
        </p:txBody>
      </p:sp>
      <p:sp>
        <p:nvSpPr>
          <p:cNvPr id="6" name="Stroomdiagram: Proces 5">
            <a:extLst>
              <a:ext uri="{FF2B5EF4-FFF2-40B4-BE49-F238E27FC236}">
                <a16:creationId xmlns:a16="http://schemas.microsoft.com/office/drawing/2014/main" id="{437822C1-F3F0-4CA9-A22A-4C31BD02EDBA}"/>
              </a:ext>
            </a:extLst>
          </p:cNvPr>
          <p:cNvSpPr/>
          <p:nvPr/>
        </p:nvSpPr>
        <p:spPr>
          <a:xfrm>
            <a:off x="2971800" y="3363685"/>
            <a:ext cx="5372100" cy="963386"/>
          </a:xfrm>
          <a:prstGeom prst="flowChartProces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Kennismaken, spelregels, procesafspraken</a:t>
            </a:r>
          </a:p>
          <a:p>
            <a:pPr algn="ctr"/>
            <a:r>
              <a:rPr lang="nl-NL" b="1" dirty="0"/>
              <a:t>Probleemverkenning, belangen in kaart brengen</a:t>
            </a:r>
          </a:p>
        </p:txBody>
      </p:sp>
      <p:sp>
        <p:nvSpPr>
          <p:cNvPr id="7" name="Stroomdiagram: Proces 6">
            <a:extLst>
              <a:ext uri="{FF2B5EF4-FFF2-40B4-BE49-F238E27FC236}">
                <a16:creationId xmlns:a16="http://schemas.microsoft.com/office/drawing/2014/main" id="{AC913C3D-7C01-434B-AAC6-24720EB7E8E3}"/>
              </a:ext>
            </a:extLst>
          </p:cNvPr>
          <p:cNvSpPr/>
          <p:nvPr/>
        </p:nvSpPr>
        <p:spPr>
          <a:xfrm>
            <a:off x="2971800" y="4546146"/>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Opties voor oplossingen creëren</a:t>
            </a:r>
          </a:p>
          <a:p>
            <a:pPr algn="ctr"/>
            <a:r>
              <a:rPr lang="nl-NL" b="1" dirty="0"/>
              <a:t>Onderhandelen over bepaalde opties</a:t>
            </a:r>
          </a:p>
          <a:p>
            <a:pPr algn="ctr"/>
            <a:r>
              <a:rPr lang="nl-NL" b="1" dirty="0"/>
              <a:t>Afspraken maken</a:t>
            </a:r>
          </a:p>
        </p:txBody>
      </p:sp>
      <p:sp>
        <p:nvSpPr>
          <p:cNvPr id="8" name="Pijl: omlaag 7">
            <a:extLst>
              <a:ext uri="{FF2B5EF4-FFF2-40B4-BE49-F238E27FC236}">
                <a16:creationId xmlns:a16="http://schemas.microsoft.com/office/drawing/2014/main" id="{44918948-6A4B-45B2-8535-06DB863CAB07}"/>
              </a:ext>
            </a:extLst>
          </p:cNvPr>
          <p:cNvSpPr/>
          <p:nvPr/>
        </p:nvSpPr>
        <p:spPr>
          <a:xfrm>
            <a:off x="8817428" y="1348467"/>
            <a:ext cx="408215" cy="47910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Pijl: rechts 8">
            <a:extLst>
              <a:ext uri="{FF2B5EF4-FFF2-40B4-BE49-F238E27FC236}">
                <a16:creationId xmlns:a16="http://schemas.microsoft.com/office/drawing/2014/main" id="{A867F198-9BDB-4364-BB88-3B636F3EAEA3}"/>
              </a:ext>
            </a:extLst>
          </p:cNvPr>
          <p:cNvSpPr/>
          <p:nvPr/>
        </p:nvSpPr>
        <p:spPr>
          <a:xfrm>
            <a:off x="976544" y="3586579"/>
            <a:ext cx="1313895" cy="532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a:extLst>
              <a:ext uri="{FF2B5EF4-FFF2-40B4-BE49-F238E27FC236}">
                <a16:creationId xmlns:a16="http://schemas.microsoft.com/office/drawing/2014/main" id="{FEBCE412-179B-4D1B-A7DF-288521C27BF4}"/>
              </a:ext>
            </a:extLst>
          </p:cNvPr>
          <p:cNvSpPr txBox="1"/>
          <p:nvPr/>
        </p:nvSpPr>
        <p:spPr>
          <a:xfrm>
            <a:off x="683581" y="3244334"/>
            <a:ext cx="1814691" cy="369332"/>
          </a:xfrm>
          <a:prstGeom prst="rect">
            <a:avLst/>
          </a:prstGeom>
          <a:noFill/>
        </p:spPr>
        <p:txBody>
          <a:bodyPr wrap="square" rtlCol="0">
            <a:spAutoFit/>
          </a:bodyPr>
          <a:lstStyle/>
          <a:p>
            <a:r>
              <a:rPr lang="nl-NL" dirty="0"/>
              <a:t>inspraakmiddag</a:t>
            </a:r>
          </a:p>
        </p:txBody>
      </p:sp>
    </p:spTree>
    <p:extLst>
      <p:ext uri="{BB962C8B-B14F-4D97-AF65-F5344CB8AC3E}">
        <p14:creationId xmlns:p14="http://schemas.microsoft.com/office/powerpoint/2010/main" val="101127557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3" ma:contentTypeDescription="Een nieuw document maken." ma:contentTypeScope="" ma:versionID="40482e5b53334d1eeebda43037df53c5">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9c978e2734d7fc04f5be9d8ae96b6347"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4FF143-0ABB-4CFF-A5DD-2BA0E6EC906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0583B6F-241B-4752-BA3F-65607B61D555}">
  <ds:schemaRefs>
    <ds:schemaRef ds:uri="http://schemas.microsoft.com/sharepoint/v3/contenttype/forms"/>
  </ds:schemaRefs>
</ds:datastoreItem>
</file>

<file path=customXml/itemProps3.xml><?xml version="1.0" encoding="utf-8"?>
<ds:datastoreItem xmlns:ds="http://schemas.openxmlformats.org/officeDocument/2006/customXml" ds:itemID="{D06EA1E6-AF09-4B6C-8F92-8F46597C2C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529</TotalTime>
  <Words>869</Words>
  <Application>Microsoft Office PowerPoint</Application>
  <PresentationFormat>Breedbeeld</PresentationFormat>
  <Paragraphs>124</Paragraphs>
  <Slides>14</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14</vt:i4>
      </vt:variant>
    </vt:vector>
  </HeadingPairs>
  <TitlesOfParts>
    <vt:vector size="19" baseType="lpstr">
      <vt:lpstr>Arial</vt:lpstr>
      <vt:lpstr>Calibri</vt:lpstr>
      <vt:lpstr>Calibri Light</vt:lpstr>
      <vt:lpstr>Wingdings</vt:lpstr>
      <vt:lpstr>Kantoorthema</vt:lpstr>
      <vt:lpstr>PowerPoint-presentatie</vt:lpstr>
      <vt:lpstr>Opbouw van de komende uren</vt:lpstr>
      <vt:lpstr>Leisure regie (herhaling):</vt:lpstr>
      <vt:lpstr>Leisure regie (herhaling):</vt:lpstr>
      <vt:lpstr>Deze hebben jullie eerder gezien (vorige les)</vt:lpstr>
      <vt:lpstr>Leisure regie schematisch:</vt:lpstr>
      <vt:lpstr>Casus KrisKrosArnhem (1 van 2):</vt:lpstr>
      <vt:lpstr>Casus Arnhem outdoor (2 van 2)</vt:lpstr>
      <vt:lpstr>Leisure regie schematisch:</vt:lpstr>
      <vt:lpstr>Opdracht: Bereid de inspraakmiddag voor</vt:lpstr>
      <vt:lpstr>Oefening inspraakmiddag deel 1:</vt:lpstr>
      <vt:lpstr>Leisure regie schematisch:</vt:lpstr>
      <vt:lpstr>Inspraakmiddag deel 2</vt:lpstr>
      <vt:lpstr>Zo vol dat het niet meer leefbaar 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lastModifiedBy>Machiel Huizer</cp:lastModifiedBy>
  <cp:revision>7</cp:revision>
  <dcterms:created xsi:type="dcterms:W3CDTF">2021-07-07T07:37:45Z</dcterms:created>
  <dcterms:modified xsi:type="dcterms:W3CDTF">2022-10-05T17:20:22Z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